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4A8AF-4077-5E08-DB4C-9D4B2D5FC9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87A435-81DF-7626-445D-7875C7C78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D5AA04-316F-0CC2-7208-CF57870827C9}"/>
              </a:ext>
            </a:extLst>
          </p:cNvPr>
          <p:cNvSpPr>
            <a:spLocks noGrp="1"/>
          </p:cNvSpPr>
          <p:nvPr>
            <p:ph type="dt" sz="half" idx="10"/>
          </p:nvPr>
        </p:nvSpPr>
        <p:spPr/>
        <p:txBody>
          <a:bodyPr/>
          <a:lstStyle/>
          <a:p>
            <a:fld id="{4C82A7B5-D0AC-442A-9C7A-59360E5A3AAF}" type="datetimeFigureOut">
              <a:rPr lang="en-GB" smtClean="0"/>
              <a:t>18/10/2023</a:t>
            </a:fld>
            <a:endParaRPr lang="en-GB"/>
          </a:p>
        </p:txBody>
      </p:sp>
      <p:sp>
        <p:nvSpPr>
          <p:cNvPr id="5" name="Footer Placeholder 4">
            <a:extLst>
              <a:ext uri="{FF2B5EF4-FFF2-40B4-BE49-F238E27FC236}">
                <a16:creationId xmlns:a16="http://schemas.microsoft.com/office/drawing/2014/main" id="{3B6DFD99-8257-DAF7-3A65-876449B925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B5F4D7-803E-C79F-DAD7-D7796CCFD5BA}"/>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555490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44C5-874E-2818-C582-A854886D6AE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5C5B6E-8ABA-8774-CA59-C94A6B3A34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6EF5F3-2ECA-D622-9CF2-3CE69915C82E}"/>
              </a:ext>
            </a:extLst>
          </p:cNvPr>
          <p:cNvSpPr>
            <a:spLocks noGrp="1"/>
          </p:cNvSpPr>
          <p:nvPr>
            <p:ph type="dt" sz="half" idx="10"/>
          </p:nvPr>
        </p:nvSpPr>
        <p:spPr/>
        <p:txBody>
          <a:bodyPr/>
          <a:lstStyle/>
          <a:p>
            <a:fld id="{4C82A7B5-D0AC-442A-9C7A-59360E5A3AAF}" type="datetimeFigureOut">
              <a:rPr lang="en-GB" smtClean="0"/>
              <a:t>18/10/2023</a:t>
            </a:fld>
            <a:endParaRPr lang="en-GB"/>
          </a:p>
        </p:txBody>
      </p:sp>
      <p:sp>
        <p:nvSpPr>
          <p:cNvPr id="5" name="Footer Placeholder 4">
            <a:extLst>
              <a:ext uri="{FF2B5EF4-FFF2-40B4-BE49-F238E27FC236}">
                <a16:creationId xmlns:a16="http://schemas.microsoft.com/office/drawing/2014/main" id="{93CFEDD7-9730-3001-5859-BFA9349570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9CF061-394E-F878-548D-2581300F2742}"/>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33568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D9A21E-A3BC-8D00-1252-D208E443DF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6DD364-0635-0802-D211-96E567F911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F58419-012A-49E6-93A1-9A974B3E2CE4}"/>
              </a:ext>
            </a:extLst>
          </p:cNvPr>
          <p:cNvSpPr>
            <a:spLocks noGrp="1"/>
          </p:cNvSpPr>
          <p:nvPr>
            <p:ph type="dt" sz="half" idx="10"/>
          </p:nvPr>
        </p:nvSpPr>
        <p:spPr/>
        <p:txBody>
          <a:bodyPr/>
          <a:lstStyle/>
          <a:p>
            <a:fld id="{4C82A7B5-D0AC-442A-9C7A-59360E5A3AAF}" type="datetimeFigureOut">
              <a:rPr lang="en-GB" smtClean="0"/>
              <a:t>18/10/2023</a:t>
            </a:fld>
            <a:endParaRPr lang="en-GB"/>
          </a:p>
        </p:txBody>
      </p:sp>
      <p:sp>
        <p:nvSpPr>
          <p:cNvPr id="5" name="Footer Placeholder 4">
            <a:extLst>
              <a:ext uri="{FF2B5EF4-FFF2-40B4-BE49-F238E27FC236}">
                <a16:creationId xmlns:a16="http://schemas.microsoft.com/office/drawing/2014/main" id="{05BFFC53-591C-ADA8-5F0F-954CD9800F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22719C-9875-F932-1286-904F11D42EE1}"/>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18661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D8A3-7080-F35C-C6EA-48447A2EA5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188C24-B3C9-60CA-17C7-647B3F6A96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43F8B4-1932-6AC5-7024-770C1D9C7D1A}"/>
              </a:ext>
            </a:extLst>
          </p:cNvPr>
          <p:cNvSpPr>
            <a:spLocks noGrp="1"/>
          </p:cNvSpPr>
          <p:nvPr>
            <p:ph type="dt" sz="half" idx="10"/>
          </p:nvPr>
        </p:nvSpPr>
        <p:spPr/>
        <p:txBody>
          <a:bodyPr/>
          <a:lstStyle/>
          <a:p>
            <a:fld id="{4C82A7B5-D0AC-442A-9C7A-59360E5A3AAF}" type="datetimeFigureOut">
              <a:rPr lang="en-GB" smtClean="0"/>
              <a:t>18/10/2023</a:t>
            </a:fld>
            <a:endParaRPr lang="en-GB"/>
          </a:p>
        </p:txBody>
      </p:sp>
      <p:sp>
        <p:nvSpPr>
          <p:cNvPr id="5" name="Footer Placeholder 4">
            <a:extLst>
              <a:ext uri="{FF2B5EF4-FFF2-40B4-BE49-F238E27FC236}">
                <a16:creationId xmlns:a16="http://schemas.microsoft.com/office/drawing/2014/main" id="{788547B4-FDC3-08FD-AED4-28D1595422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1C215A-2A41-CB32-57CF-FF41EA85D4FB}"/>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92125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1366-259A-6E04-77AC-887BF82FBC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696296-2886-804A-244B-31D1D21F6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3CD000-EEC3-2779-CD8C-224688849295}"/>
              </a:ext>
            </a:extLst>
          </p:cNvPr>
          <p:cNvSpPr>
            <a:spLocks noGrp="1"/>
          </p:cNvSpPr>
          <p:nvPr>
            <p:ph type="dt" sz="half" idx="10"/>
          </p:nvPr>
        </p:nvSpPr>
        <p:spPr/>
        <p:txBody>
          <a:bodyPr/>
          <a:lstStyle/>
          <a:p>
            <a:fld id="{4C82A7B5-D0AC-442A-9C7A-59360E5A3AAF}" type="datetimeFigureOut">
              <a:rPr lang="en-GB" smtClean="0"/>
              <a:t>18/10/2023</a:t>
            </a:fld>
            <a:endParaRPr lang="en-GB"/>
          </a:p>
        </p:txBody>
      </p:sp>
      <p:sp>
        <p:nvSpPr>
          <p:cNvPr id="5" name="Footer Placeholder 4">
            <a:extLst>
              <a:ext uri="{FF2B5EF4-FFF2-40B4-BE49-F238E27FC236}">
                <a16:creationId xmlns:a16="http://schemas.microsoft.com/office/drawing/2014/main" id="{AE3911F5-674C-08F9-A2D3-383DD306F5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73933F-65DB-E1CA-783C-87D650F37346}"/>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53269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BB30-37D2-05A3-C4EB-6AD0124FA9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02CE9B-C11D-5211-1592-DE17E958F1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92C9FE-885D-BBB8-01BC-17C3D5225B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92D846-A5D3-908F-9A56-64D52CE71637}"/>
              </a:ext>
            </a:extLst>
          </p:cNvPr>
          <p:cNvSpPr>
            <a:spLocks noGrp="1"/>
          </p:cNvSpPr>
          <p:nvPr>
            <p:ph type="dt" sz="half" idx="10"/>
          </p:nvPr>
        </p:nvSpPr>
        <p:spPr/>
        <p:txBody>
          <a:bodyPr/>
          <a:lstStyle/>
          <a:p>
            <a:fld id="{4C82A7B5-D0AC-442A-9C7A-59360E5A3AAF}" type="datetimeFigureOut">
              <a:rPr lang="en-GB" smtClean="0"/>
              <a:t>18/10/2023</a:t>
            </a:fld>
            <a:endParaRPr lang="en-GB"/>
          </a:p>
        </p:txBody>
      </p:sp>
      <p:sp>
        <p:nvSpPr>
          <p:cNvPr id="6" name="Footer Placeholder 5">
            <a:extLst>
              <a:ext uri="{FF2B5EF4-FFF2-40B4-BE49-F238E27FC236}">
                <a16:creationId xmlns:a16="http://schemas.microsoft.com/office/drawing/2014/main" id="{661795CD-8946-AB5A-A9C8-A5C9AE34EE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3A1460-F25C-FE48-6793-A65265A40A85}"/>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823303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E67E-D836-1CBD-B64A-36E9B74A37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E6347B-FC86-E4BE-6C1E-4EF9200CCB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BB5081-18FA-0AC3-D276-31CB78660E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3C73C5-A5A2-0383-DA48-5C60F13949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B3135E-DAAC-45EA-92AD-5C3CB29CC4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2138A1-74B6-85DE-C3A0-566E94A4EBB1}"/>
              </a:ext>
            </a:extLst>
          </p:cNvPr>
          <p:cNvSpPr>
            <a:spLocks noGrp="1"/>
          </p:cNvSpPr>
          <p:nvPr>
            <p:ph type="dt" sz="half" idx="10"/>
          </p:nvPr>
        </p:nvSpPr>
        <p:spPr/>
        <p:txBody>
          <a:bodyPr/>
          <a:lstStyle/>
          <a:p>
            <a:fld id="{4C82A7B5-D0AC-442A-9C7A-59360E5A3AAF}" type="datetimeFigureOut">
              <a:rPr lang="en-GB" smtClean="0"/>
              <a:t>18/10/2023</a:t>
            </a:fld>
            <a:endParaRPr lang="en-GB"/>
          </a:p>
        </p:txBody>
      </p:sp>
      <p:sp>
        <p:nvSpPr>
          <p:cNvPr id="8" name="Footer Placeholder 7">
            <a:extLst>
              <a:ext uri="{FF2B5EF4-FFF2-40B4-BE49-F238E27FC236}">
                <a16:creationId xmlns:a16="http://schemas.microsoft.com/office/drawing/2014/main" id="{D2C41D3D-4451-05E4-6834-ABF437582A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43AC264-39A6-F3CC-A411-65FFC302FF94}"/>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8102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140F-5E86-C5FB-D806-2AD509E462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48E26F-0C1B-CDF9-FCA7-3DB7BC5427CD}"/>
              </a:ext>
            </a:extLst>
          </p:cNvPr>
          <p:cNvSpPr>
            <a:spLocks noGrp="1"/>
          </p:cNvSpPr>
          <p:nvPr>
            <p:ph type="dt" sz="half" idx="10"/>
          </p:nvPr>
        </p:nvSpPr>
        <p:spPr/>
        <p:txBody>
          <a:bodyPr/>
          <a:lstStyle/>
          <a:p>
            <a:fld id="{4C82A7B5-D0AC-442A-9C7A-59360E5A3AAF}" type="datetimeFigureOut">
              <a:rPr lang="en-GB" smtClean="0"/>
              <a:t>18/10/2023</a:t>
            </a:fld>
            <a:endParaRPr lang="en-GB"/>
          </a:p>
        </p:txBody>
      </p:sp>
      <p:sp>
        <p:nvSpPr>
          <p:cNvPr id="4" name="Footer Placeholder 3">
            <a:extLst>
              <a:ext uri="{FF2B5EF4-FFF2-40B4-BE49-F238E27FC236}">
                <a16:creationId xmlns:a16="http://schemas.microsoft.com/office/drawing/2014/main" id="{42EC2726-229C-0792-B191-78FC251903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B52BD5-8622-BB8D-364E-A3B5961BAFA6}"/>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09958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4D35DE-8DB9-4638-67F0-368AA99E2CB7}"/>
              </a:ext>
            </a:extLst>
          </p:cNvPr>
          <p:cNvSpPr>
            <a:spLocks noGrp="1"/>
          </p:cNvSpPr>
          <p:nvPr>
            <p:ph type="dt" sz="half" idx="10"/>
          </p:nvPr>
        </p:nvSpPr>
        <p:spPr/>
        <p:txBody>
          <a:bodyPr/>
          <a:lstStyle/>
          <a:p>
            <a:fld id="{4C82A7B5-D0AC-442A-9C7A-59360E5A3AAF}" type="datetimeFigureOut">
              <a:rPr lang="en-GB" smtClean="0"/>
              <a:t>18/10/2023</a:t>
            </a:fld>
            <a:endParaRPr lang="en-GB"/>
          </a:p>
        </p:txBody>
      </p:sp>
      <p:sp>
        <p:nvSpPr>
          <p:cNvPr id="3" name="Footer Placeholder 2">
            <a:extLst>
              <a:ext uri="{FF2B5EF4-FFF2-40B4-BE49-F238E27FC236}">
                <a16:creationId xmlns:a16="http://schemas.microsoft.com/office/drawing/2014/main" id="{1DA7F396-62FE-CD56-4BBF-129AB8E374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D73768-01DF-3439-CC3C-87982089319B}"/>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10489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3C7CC-CCB0-9768-47E7-7809962793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F34B1B-283F-0B83-EAA0-7FC46BE732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E39A7D-2963-CB0A-741B-9C14AE7CC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AEDA7-BAF4-B6E7-1CDF-3219F8E8C7D4}"/>
              </a:ext>
            </a:extLst>
          </p:cNvPr>
          <p:cNvSpPr>
            <a:spLocks noGrp="1"/>
          </p:cNvSpPr>
          <p:nvPr>
            <p:ph type="dt" sz="half" idx="10"/>
          </p:nvPr>
        </p:nvSpPr>
        <p:spPr/>
        <p:txBody>
          <a:bodyPr/>
          <a:lstStyle/>
          <a:p>
            <a:fld id="{4C82A7B5-D0AC-442A-9C7A-59360E5A3AAF}" type="datetimeFigureOut">
              <a:rPr lang="en-GB" smtClean="0"/>
              <a:t>18/10/2023</a:t>
            </a:fld>
            <a:endParaRPr lang="en-GB"/>
          </a:p>
        </p:txBody>
      </p:sp>
      <p:sp>
        <p:nvSpPr>
          <p:cNvPr id="6" name="Footer Placeholder 5">
            <a:extLst>
              <a:ext uri="{FF2B5EF4-FFF2-40B4-BE49-F238E27FC236}">
                <a16:creationId xmlns:a16="http://schemas.microsoft.com/office/drawing/2014/main" id="{DE70EB34-DA63-B840-4CB4-22BD5608CD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7F353-F6DA-4241-A038-534FA8E283B9}"/>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17916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7E8F8-C223-35B5-24B6-C352BFB746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F49B13-4BDD-D1F1-85B1-F83AE59C5A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7F93EFE-4121-C885-8F95-7815A0AC8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BA4B31-6927-0435-B231-86C8A63EF4B3}"/>
              </a:ext>
            </a:extLst>
          </p:cNvPr>
          <p:cNvSpPr>
            <a:spLocks noGrp="1"/>
          </p:cNvSpPr>
          <p:nvPr>
            <p:ph type="dt" sz="half" idx="10"/>
          </p:nvPr>
        </p:nvSpPr>
        <p:spPr/>
        <p:txBody>
          <a:bodyPr/>
          <a:lstStyle/>
          <a:p>
            <a:fld id="{4C82A7B5-D0AC-442A-9C7A-59360E5A3AAF}" type="datetimeFigureOut">
              <a:rPr lang="en-GB" smtClean="0"/>
              <a:t>18/10/2023</a:t>
            </a:fld>
            <a:endParaRPr lang="en-GB"/>
          </a:p>
        </p:txBody>
      </p:sp>
      <p:sp>
        <p:nvSpPr>
          <p:cNvPr id="6" name="Footer Placeholder 5">
            <a:extLst>
              <a:ext uri="{FF2B5EF4-FFF2-40B4-BE49-F238E27FC236}">
                <a16:creationId xmlns:a16="http://schemas.microsoft.com/office/drawing/2014/main" id="{55693751-81F4-7C67-05E4-A2674CD63E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C2BA1B-2D16-EB2D-9233-0A0F8210CD54}"/>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24827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238C77-9CF3-46FC-FD0F-7B2C9DA203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C5C7E0-02DA-6D4C-DF3D-F1CD8CCA5A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71E6BB-D57D-A91E-52D0-789856AAAB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2A7B5-D0AC-442A-9C7A-59360E5A3AAF}" type="datetimeFigureOut">
              <a:rPr lang="en-GB" smtClean="0"/>
              <a:t>18/10/2023</a:t>
            </a:fld>
            <a:endParaRPr lang="en-GB"/>
          </a:p>
        </p:txBody>
      </p:sp>
      <p:sp>
        <p:nvSpPr>
          <p:cNvPr id="5" name="Footer Placeholder 4">
            <a:extLst>
              <a:ext uri="{FF2B5EF4-FFF2-40B4-BE49-F238E27FC236}">
                <a16:creationId xmlns:a16="http://schemas.microsoft.com/office/drawing/2014/main" id="{3592C565-7A35-4588-B5DF-02078276E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EB5D600-3CB5-53A8-0729-142F5F9C7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A4679-F0C3-4681-AAAA-1877A0EBA93D}" type="slidenum">
              <a:rPr lang="en-GB" smtClean="0"/>
              <a:t>‹#›</a:t>
            </a:fld>
            <a:endParaRPr lang="en-GB"/>
          </a:p>
        </p:txBody>
      </p:sp>
    </p:spTree>
    <p:extLst>
      <p:ext uri="{BB962C8B-B14F-4D97-AF65-F5344CB8AC3E}">
        <p14:creationId xmlns:p14="http://schemas.microsoft.com/office/powerpoint/2010/main" val="162886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2EFB9FF-C324-EC2A-B453-334EC389186A}"/>
              </a:ext>
            </a:extLst>
          </p:cNvPr>
          <p:cNvPicPr>
            <a:picLocks noChangeAspect="1"/>
          </p:cNvPicPr>
          <p:nvPr/>
        </p:nvPicPr>
        <p:blipFill>
          <a:blip r:embed="rId2">
            <a:alphaModFix amt="67000"/>
          </a:blip>
          <a:stretch>
            <a:fillRect/>
          </a:stretch>
        </p:blipFill>
        <p:spPr>
          <a:xfrm>
            <a:off x="0" y="3429000"/>
            <a:ext cx="6096000" cy="3429000"/>
          </a:xfrm>
          <a:prstGeom prst="rect">
            <a:avLst/>
          </a:prstGeom>
        </p:spPr>
      </p:pic>
      <p:pic>
        <p:nvPicPr>
          <p:cNvPr id="19" name="Picture 18">
            <a:extLst>
              <a:ext uri="{FF2B5EF4-FFF2-40B4-BE49-F238E27FC236}">
                <a16:creationId xmlns:a16="http://schemas.microsoft.com/office/drawing/2014/main" id="{7C300F4B-3069-4A90-62C1-0D99CA3F44AC}"/>
              </a:ext>
            </a:extLst>
          </p:cNvPr>
          <p:cNvPicPr>
            <a:picLocks noChangeAspect="1"/>
          </p:cNvPicPr>
          <p:nvPr/>
        </p:nvPicPr>
        <p:blipFill>
          <a:blip r:embed="rId2">
            <a:alphaModFix amt="67000"/>
          </a:blip>
          <a:stretch>
            <a:fillRect/>
          </a:stretch>
        </p:blipFill>
        <p:spPr>
          <a:xfrm>
            <a:off x="6095995" y="3429000"/>
            <a:ext cx="6096000" cy="3429000"/>
          </a:xfrm>
          <a:prstGeom prst="rect">
            <a:avLst/>
          </a:prstGeom>
        </p:spPr>
      </p:pic>
      <p:pic>
        <p:nvPicPr>
          <p:cNvPr id="17" name="Picture 16">
            <a:extLst>
              <a:ext uri="{FF2B5EF4-FFF2-40B4-BE49-F238E27FC236}">
                <a16:creationId xmlns:a16="http://schemas.microsoft.com/office/drawing/2014/main" id="{862F8BE5-7639-4395-A20D-B88D0F17275B}"/>
              </a:ext>
            </a:extLst>
          </p:cNvPr>
          <p:cNvPicPr>
            <a:picLocks noChangeAspect="1"/>
          </p:cNvPicPr>
          <p:nvPr/>
        </p:nvPicPr>
        <p:blipFill>
          <a:blip r:embed="rId2">
            <a:alphaModFix amt="67000"/>
          </a:blip>
          <a:stretch>
            <a:fillRect/>
          </a:stretch>
        </p:blipFill>
        <p:spPr>
          <a:xfrm>
            <a:off x="6096000" y="0"/>
            <a:ext cx="6096000" cy="3429000"/>
          </a:xfrm>
          <a:prstGeom prst="rect">
            <a:avLst/>
          </a:prstGeom>
        </p:spPr>
      </p:pic>
      <p:pic>
        <p:nvPicPr>
          <p:cNvPr id="2" name="Picture 1">
            <a:extLst>
              <a:ext uri="{FF2B5EF4-FFF2-40B4-BE49-F238E27FC236}">
                <a16:creationId xmlns:a16="http://schemas.microsoft.com/office/drawing/2014/main" id="{86014B6E-5EBA-094C-9776-3B30D27830B2}"/>
              </a:ext>
            </a:extLst>
          </p:cNvPr>
          <p:cNvPicPr>
            <a:picLocks noChangeAspect="1"/>
          </p:cNvPicPr>
          <p:nvPr/>
        </p:nvPicPr>
        <p:blipFill>
          <a:blip r:embed="rId2">
            <a:alphaModFix amt="67000"/>
          </a:blip>
          <a:stretch>
            <a:fillRect/>
          </a:stretch>
        </p:blipFill>
        <p:spPr>
          <a:xfrm>
            <a:off x="0" y="0"/>
            <a:ext cx="6096000" cy="3429000"/>
          </a:xfrm>
          <a:prstGeom prst="rect">
            <a:avLst/>
          </a:prstGeom>
        </p:spPr>
      </p:pic>
      <p:sp>
        <p:nvSpPr>
          <p:cNvPr id="5" name="TextBox 4">
            <a:extLst>
              <a:ext uri="{FF2B5EF4-FFF2-40B4-BE49-F238E27FC236}">
                <a16:creationId xmlns:a16="http://schemas.microsoft.com/office/drawing/2014/main" id="{22510AAE-3E55-F361-57CE-97094C9BA256}"/>
              </a:ext>
            </a:extLst>
          </p:cNvPr>
          <p:cNvSpPr txBox="1"/>
          <p:nvPr/>
        </p:nvSpPr>
        <p:spPr>
          <a:xfrm>
            <a:off x="263341" y="3191349"/>
            <a:ext cx="2963524" cy="3539430"/>
          </a:xfrm>
          <a:prstGeom prst="rect">
            <a:avLst/>
          </a:prstGeom>
          <a:solidFill>
            <a:schemeClr val="bg1"/>
          </a:solidFill>
          <a:ln>
            <a:solidFill>
              <a:schemeClr val="tx1"/>
            </a:solidFill>
          </a:ln>
        </p:spPr>
        <p:txBody>
          <a:bodyPr wrap="square" rtlCol="0">
            <a:spAutoFit/>
          </a:bodyPr>
          <a:lstStyle/>
          <a:p>
            <a:r>
              <a:rPr lang="en-US" sz="1400" b="1" dirty="0"/>
              <a:t>English</a:t>
            </a:r>
          </a:p>
          <a:p>
            <a:r>
              <a:rPr lang="en-GB" sz="1400" u="sng" dirty="0"/>
              <a:t>Non-chronological report</a:t>
            </a:r>
          </a:p>
          <a:p>
            <a:r>
              <a:rPr lang="en-GB" sz="1400" dirty="0"/>
              <a:t>We will be writing non-chronological reports this half term, learning the text-specific language features and writing our own reports.</a:t>
            </a:r>
          </a:p>
          <a:p>
            <a:endParaRPr lang="en-GB" sz="1400" u="sng" dirty="0"/>
          </a:p>
          <a:p>
            <a:r>
              <a:rPr lang="en-GB" sz="1400" u="sng" dirty="0"/>
              <a:t>Recount – Science experiment </a:t>
            </a:r>
          </a:p>
          <a:p>
            <a:r>
              <a:rPr lang="en-GB" sz="1400" dirty="0"/>
              <a:t>We will be writing a recount on which liquids cause the most damage to our teeth.</a:t>
            </a:r>
          </a:p>
          <a:p>
            <a:endParaRPr lang="en-GB" sz="1400" dirty="0"/>
          </a:p>
          <a:p>
            <a:r>
              <a:rPr lang="en-GB" sz="1400" u="sng" dirty="0"/>
              <a:t>Explanation text </a:t>
            </a:r>
          </a:p>
          <a:p>
            <a:r>
              <a:rPr lang="en-GB" sz="1400" dirty="0"/>
              <a:t>We will be writing an explanation text on how the digestive system works. </a:t>
            </a:r>
          </a:p>
          <a:p>
            <a:endParaRPr lang="en-GB" sz="1400" dirty="0"/>
          </a:p>
        </p:txBody>
      </p:sp>
      <p:sp>
        <p:nvSpPr>
          <p:cNvPr id="6" name="TextBox 5">
            <a:extLst>
              <a:ext uri="{FF2B5EF4-FFF2-40B4-BE49-F238E27FC236}">
                <a16:creationId xmlns:a16="http://schemas.microsoft.com/office/drawing/2014/main" id="{F6335929-E68B-2855-9F6C-D4C018471A8F}"/>
              </a:ext>
            </a:extLst>
          </p:cNvPr>
          <p:cNvSpPr txBox="1"/>
          <p:nvPr/>
        </p:nvSpPr>
        <p:spPr>
          <a:xfrm>
            <a:off x="8975953" y="4077984"/>
            <a:ext cx="2786231" cy="2031325"/>
          </a:xfrm>
          <a:prstGeom prst="rect">
            <a:avLst/>
          </a:prstGeom>
          <a:solidFill>
            <a:schemeClr val="bg1"/>
          </a:solidFill>
          <a:ln>
            <a:solidFill>
              <a:schemeClr val="tx1"/>
            </a:solidFill>
          </a:ln>
        </p:spPr>
        <p:txBody>
          <a:bodyPr wrap="square" rtlCol="0">
            <a:spAutoFit/>
          </a:bodyPr>
          <a:lstStyle/>
          <a:p>
            <a:r>
              <a:rPr lang="en-US" sz="1400" b="1" dirty="0"/>
              <a:t>Inquiry</a:t>
            </a:r>
          </a:p>
          <a:p>
            <a:r>
              <a:rPr lang="en-US" sz="1400" dirty="0"/>
              <a:t>Our inquiry will be focused on the Stone Age and Iron Age by discussing what we know and what we want to find out, looking into the history of the transition from the Stone Age to the Iron Age, and painting our own Paleolithic cave paintings.</a:t>
            </a:r>
            <a:endParaRPr lang="en-GB" sz="1400" dirty="0"/>
          </a:p>
        </p:txBody>
      </p:sp>
      <p:sp>
        <p:nvSpPr>
          <p:cNvPr id="7" name="TextBox 6">
            <a:extLst>
              <a:ext uri="{FF2B5EF4-FFF2-40B4-BE49-F238E27FC236}">
                <a16:creationId xmlns:a16="http://schemas.microsoft.com/office/drawing/2014/main" id="{5C348578-5F27-2043-D14D-77672FFB6FE3}"/>
              </a:ext>
            </a:extLst>
          </p:cNvPr>
          <p:cNvSpPr txBox="1"/>
          <p:nvPr/>
        </p:nvSpPr>
        <p:spPr>
          <a:xfrm>
            <a:off x="415419" y="409575"/>
            <a:ext cx="2886075" cy="2462213"/>
          </a:xfrm>
          <a:prstGeom prst="rect">
            <a:avLst/>
          </a:prstGeom>
          <a:solidFill>
            <a:schemeClr val="bg1"/>
          </a:solidFill>
          <a:ln>
            <a:solidFill>
              <a:schemeClr val="tx1"/>
            </a:solidFill>
          </a:ln>
        </p:spPr>
        <p:txBody>
          <a:bodyPr wrap="square" rtlCol="0">
            <a:spAutoFit/>
          </a:bodyPr>
          <a:lstStyle/>
          <a:p>
            <a:r>
              <a:rPr lang="en-US" sz="1400" b="1" dirty="0"/>
              <a:t>Computing</a:t>
            </a:r>
          </a:p>
          <a:p>
            <a:r>
              <a:rPr lang="en-US" sz="1400" dirty="0"/>
              <a:t>We will be learning to how to use seesaw, research online and create PowerPoints to showcase our learning. </a:t>
            </a:r>
          </a:p>
          <a:p>
            <a:endParaRPr lang="en-US" sz="1400" dirty="0"/>
          </a:p>
          <a:p>
            <a:r>
              <a:rPr lang="en-US" sz="1400" b="1" dirty="0"/>
              <a:t>French</a:t>
            </a:r>
          </a:p>
          <a:p>
            <a:r>
              <a:rPr lang="en-US" sz="1400" dirty="0"/>
              <a:t>We will be practicing speaking and listening in French, by learning classroom instructions and the French alphabet.</a:t>
            </a:r>
          </a:p>
        </p:txBody>
      </p:sp>
      <p:sp>
        <p:nvSpPr>
          <p:cNvPr id="8" name="TextBox 7">
            <a:extLst>
              <a:ext uri="{FF2B5EF4-FFF2-40B4-BE49-F238E27FC236}">
                <a16:creationId xmlns:a16="http://schemas.microsoft.com/office/drawing/2014/main" id="{625BE3D8-484A-BE7B-2ABB-DE898E7A7C0A}"/>
              </a:ext>
            </a:extLst>
          </p:cNvPr>
          <p:cNvSpPr txBox="1"/>
          <p:nvPr/>
        </p:nvSpPr>
        <p:spPr>
          <a:xfrm>
            <a:off x="8876110" y="428625"/>
            <a:ext cx="2886075" cy="2246769"/>
          </a:xfrm>
          <a:prstGeom prst="rect">
            <a:avLst/>
          </a:prstGeom>
          <a:solidFill>
            <a:schemeClr val="bg1"/>
          </a:solidFill>
          <a:ln>
            <a:solidFill>
              <a:schemeClr val="tx1"/>
            </a:solidFill>
          </a:ln>
        </p:spPr>
        <p:txBody>
          <a:bodyPr wrap="square" rtlCol="0">
            <a:spAutoFit/>
          </a:bodyPr>
          <a:lstStyle/>
          <a:p>
            <a:r>
              <a:rPr lang="en-US" sz="1400" b="1" dirty="0"/>
              <a:t>PE</a:t>
            </a:r>
          </a:p>
          <a:p>
            <a:r>
              <a:rPr lang="en-US" sz="1400" u="sng" dirty="0"/>
              <a:t>Hockey and Rugby </a:t>
            </a:r>
          </a:p>
          <a:p>
            <a:r>
              <a:rPr lang="en-US" sz="1400" dirty="0"/>
              <a:t>We will focus on Hockey and Rugby this half term, by following the rules of the game and playing fairly, maintaining possession of a ball with our hands, passing to teammates at appropriate times, and leading others and act as a respectful team member.</a:t>
            </a:r>
            <a:endParaRPr lang="en-US" sz="1400" u="sng" dirty="0"/>
          </a:p>
        </p:txBody>
      </p:sp>
      <p:sp>
        <p:nvSpPr>
          <p:cNvPr id="9" name="TextBox 8">
            <a:extLst>
              <a:ext uri="{FF2B5EF4-FFF2-40B4-BE49-F238E27FC236}">
                <a16:creationId xmlns:a16="http://schemas.microsoft.com/office/drawing/2014/main" id="{0E75C00F-B159-D1A3-BCF7-DD0475FE53AF}"/>
              </a:ext>
            </a:extLst>
          </p:cNvPr>
          <p:cNvSpPr txBox="1"/>
          <p:nvPr/>
        </p:nvSpPr>
        <p:spPr>
          <a:xfrm>
            <a:off x="4292196" y="2524228"/>
            <a:ext cx="3607593" cy="1354217"/>
          </a:xfrm>
          <a:prstGeom prst="rect">
            <a:avLst/>
          </a:prstGeom>
          <a:solidFill>
            <a:schemeClr val="bg1"/>
          </a:solidFill>
          <a:ln>
            <a:solidFill>
              <a:schemeClr val="tx1"/>
            </a:solidFill>
          </a:ln>
        </p:spPr>
        <p:txBody>
          <a:bodyPr wrap="square" rtlCol="0">
            <a:spAutoFit/>
          </a:bodyPr>
          <a:lstStyle/>
          <a:p>
            <a:pPr algn="ctr"/>
            <a:r>
              <a:rPr lang="en-GB" sz="2800" dirty="0"/>
              <a:t>Stone Age to Iron Age</a:t>
            </a:r>
          </a:p>
          <a:p>
            <a:pPr algn="ctr"/>
            <a:endParaRPr lang="en-GB" dirty="0"/>
          </a:p>
          <a:p>
            <a:pPr algn="ctr"/>
            <a:r>
              <a:rPr lang="en-GB" dirty="0"/>
              <a:t>How did daily life in Britain change from the Stone Age to the Iron Age?</a:t>
            </a:r>
          </a:p>
        </p:txBody>
      </p:sp>
      <p:sp>
        <p:nvSpPr>
          <p:cNvPr id="10" name="TextBox 9">
            <a:extLst>
              <a:ext uri="{FF2B5EF4-FFF2-40B4-BE49-F238E27FC236}">
                <a16:creationId xmlns:a16="http://schemas.microsoft.com/office/drawing/2014/main" id="{FE8AFAC0-BB7B-FFFE-65D5-03E2B876AE14}"/>
              </a:ext>
            </a:extLst>
          </p:cNvPr>
          <p:cNvSpPr txBox="1"/>
          <p:nvPr/>
        </p:nvSpPr>
        <p:spPr>
          <a:xfrm>
            <a:off x="3676649" y="545871"/>
            <a:ext cx="2228850" cy="1169551"/>
          </a:xfrm>
          <a:prstGeom prst="rect">
            <a:avLst/>
          </a:prstGeom>
          <a:solidFill>
            <a:schemeClr val="bg1"/>
          </a:solidFill>
          <a:ln>
            <a:solidFill>
              <a:schemeClr val="tx1"/>
            </a:solidFill>
          </a:ln>
        </p:spPr>
        <p:txBody>
          <a:bodyPr wrap="square" rtlCol="0">
            <a:spAutoFit/>
          </a:bodyPr>
          <a:lstStyle/>
          <a:p>
            <a:r>
              <a:rPr lang="en-US" sz="1400" b="1" dirty="0"/>
              <a:t>Maths</a:t>
            </a:r>
          </a:p>
          <a:p>
            <a:r>
              <a:rPr lang="en-US" sz="1400" dirty="0"/>
              <a:t>We will be focusing on multiplicative reasoning, geometric reasoning and number sense.</a:t>
            </a:r>
            <a:endParaRPr lang="en-GB" sz="1400" dirty="0"/>
          </a:p>
        </p:txBody>
      </p:sp>
      <p:sp>
        <p:nvSpPr>
          <p:cNvPr id="12" name="TextBox 11">
            <a:extLst>
              <a:ext uri="{FF2B5EF4-FFF2-40B4-BE49-F238E27FC236}">
                <a16:creationId xmlns:a16="http://schemas.microsoft.com/office/drawing/2014/main" id="{4CE2AEC5-CD08-521F-53FA-965DEA97186E}"/>
              </a:ext>
            </a:extLst>
          </p:cNvPr>
          <p:cNvSpPr txBox="1"/>
          <p:nvPr/>
        </p:nvSpPr>
        <p:spPr>
          <a:xfrm>
            <a:off x="6280654" y="488179"/>
            <a:ext cx="2228850" cy="1600438"/>
          </a:xfrm>
          <a:prstGeom prst="rect">
            <a:avLst/>
          </a:prstGeom>
          <a:solidFill>
            <a:schemeClr val="bg1"/>
          </a:solidFill>
          <a:ln>
            <a:solidFill>
              <a:schemeClr val="tx1"/>
            </a:solidFill>
          </a:ln>
        </p:spPr>
        <p:txBody>
          <a:bodyPr wrap="square" rtlCol="0">
            <a:spAutoFit/>
          </a:bodyPr>
          <a:lstStyle/>
          <a:p>
            <a:r>
              <a:rPr lang="en-US" sz="1400" b="1" dirty="0"/>
              <a:t>PSHE/RSE</a:t>
            </a:r>
          </a:p>
          <a:p>
            <a:r>
              <a:rPr lang="en-US" sz="1400" dirty="0"/>
              <a:t>Our big question for PSHE this half term is ‘Do we have to be influenced by others or can we influence ourselves?’, focusing on celebrating differences. </a:t>
            </a:r>
          </a:p>
        </p:txBody>
      </p:sp>
      <p:sp>
        <p:nvSpPr>
          <p:cNvPr id="13" name="TextBox 12">
            <a:extLst>
              <a:ext uri="{FF2B5EF4-FFF2-40B4-BE49-F238E27FC236}">
                <a16:creationId xmlns:a16="http://schemas.microsoft.com/office/drawing/2014/main" id="{A51C24F9-9CFC-E9B2-852A-535B2D39D571}"/>
              </a:ext>
            </a:extLst>
          </p:cNvPr>
          <p:cNvSpPr txBox="1"/>
          <p:nvPr/>
        </p:nvSpPr>
        <p:spPr>
          <a:xfrm>
            <a:off x="3490205" y="3974871"/>
            <a:ext cx="2943765" cy="2031325"/>
          </a:xfrm>
          <a:prstGeom prst="rect">
            <a:avLst/>
          </a:prstGeom>
          <a:solidFill>
            <a:schemeClr val="bg1"/>
          </a:solidFill>
          <a:ln>
            <a:solidFill>
              <a:schemeClr val="tx1"/>
            </a:solidFill>
          </a:ln>
        </p:spPr>
        <p:txBody>
          <a:bodyPr wrap="square" rtlCol="0">
            <a:spAutoFit/>
          </a:bodyPr>
          <a:lstStyle/>
          <a:p>
            <a:r>
              <a:rPr lang="en-US" sz="1400" b="1" dirty="0"/>
              <a:t>RE</a:t>
            </a:r>
          </a:p>
          <a:p>
            <a:r>
              <a:rPr lang="en-US" sz="1400" dirty="0"/>
              <a:t>We will be learning about Christianity this half term, striving to answer the question, ‘What is trinity?’ and learning about Christmas.</a:t>
            </a:r>
          </a:p>
          <a:p>
            <a:endParaRPr lang="en-US" sz="1400" dirty="0"/>
          </a:p>
          <a:p>
            <a:r>
              <a:rPr lang="en-US" sz="1400" b="1" dirty="0"/>
              <a:t>Music</a:t>
            </a:r>
          </a:p>
          <a:p>
            <a:r>
              <a:rPr lang="en-US" sz="1400" dirty="0"/>
              <a:t>We will be learning to perform and describe Music.</a:t>
            </a:r>
          </a:p>
        </p:txBody>
      </p:sp>
      <p:sp>
        <p:nvSpPr>
          <p:cNvPr id="14" name="TextBox 13">
            <a:extLst>
              <a:ext uri="{FF2B5EF4-FFF2-40B4-BE49-F238E27FC236}">
                <a16:creationId xmlns:a16="http://schemas.microsoft.com/office/drawing/2014/main" id="{F35AC9F8-1169-F918-88A2-CE2F17ACC27A}"/>
              </a:ext>
            </a:extLst>
          </p:cNvPr>
          <p:cNvSpPr txBox="1"/>
          <p:nvPr/>
        </p:nvSpPr>
        <p:spPr>
          <a:xfrm>
            <a:off x="6570891" y="4093644"/>
            <a:ext cx="2268141" cy="2031325"/>
          </a:xfrm>
          <a:prstGeom prst="rect">
            <a:avLst/>
          </a:prstGeom>
          <a:solidFill>
            <a:schemeClr val="bg1"/>
          </a:solidFill>
          <a:ln>
            <a:solidFill>
              <a:schemeClr val="tx1"/>
            </a:solidFill>
          </a:ln>
        </p:spPr>
        <p:txBody>
          <a:bodyPr wrap="square" rtlCol="0">
            <a:spAutoFit/>
          </a:bodyPr>
          <a:lstStyle/>
          <a:p>
            <a:r>
              <a:rPr lang="en-US" sz="1400" b="1" dirty="0"/>
              <a:t>Science</a:t>
            </a:r>
          </a:p>
          <a:p>
            <a:r>
              <a:rPr lang="en-US" sz="1400" dirty="0"/>
              <a:t>We will be learning to understand animals and humans this half term. We will focus on systems of the human body, answering ‘How do the systems inside our body work to make a healthy human?’</a:t>
            </a:r>
          </a:p>
        </p:txBody>
      </p:sp>
    </p:spTree>
    <p:extLst>
      <p:ext uri="{BB962C8B-B14F-4D97-AF65-F5344CB8AC3E}">
        <p14:creationId xmlns:p14="http://schemas.microsoft.com/office/powerpoint/2010/main" val="3789700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3750d7c-52d2-4e35-aa1c-1eee1d2cb046" xsi:nil="true"/>
    <lcf76f155ced4ddcb4097134ff3c332f xmlns="02554ba8-ad00-4710-8db7-9c07da708a9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B58CB86963BF45ACB49E60A444DA84" ma:contentTypeVersion="13" ma:contentTypeDescription="Create a new document." ma:contentTypeScope="" ma:versionID="8a3991e3e8b47d7cb6735ddd9734ba5d">
  <xsd:schema xmlns:xsd="http://www.w3.org/2001/XMLSchema" xmlns:xs="http://www.w3.org/2001/XMLSchema" xmlns:p="http://schemas.microsoft.com/office/2006/metadata/properties" xmlns:ns2="02554ba8-ad00-4710-8db7-9c07da708a90" xmlns:ns3="c3750d7c-52d2-4e35-aa1c-1eee1d2cb046" targetNamespace="http://schemas.microsoft.com/office/2006/metadata/properties" ma:root="true" ma:fieldsID="3ac9d3687bd09ab95761ea7e7b95abc1" ns2:_="" ns3:_="">
    <xsd:import namespace="02554ba8-ad00-4710-8db7-9c07da708a90"/>
    <xsd:import namespace="c3750d7c-52d2-4e35-aa1c-1eee1d2cb04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554ba8-ad00-4710-8db7-9c07da708a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8094b6-c376-40f7-8aa8-abcd29f2cf1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50d7c-52d2-4e35-aa1c-1eee1d2cb04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5cc09bf-0f5c-4b0f-87e5-eb4c2190f2c4}" ma:internalName="TaxCatchAll" ma:showField="CatchAllData" ma:web="c3750d7c-52d2-4e35-aa1c-1eee1d2cb04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E9784A-B9AB-4281-AFDB-5FB0D498AB30}">
  <ds:schemaRefs>
    <ds:schemaRef ds:uri="http://schemas.microsoft.com/office/2006/metadata/properties"/>
    <ds:schemaRef ds:uri="http://schemas.microsoft.com/office/infopath/2007/PartnerControls"/>
    <ds:schemaRef ds:uri="c3750d7c-52d2-4e35-aa1c-1eee1d2cb046"/>
    <ds:schemaRef ds:uri="02554ba8-ad00-4710-8db7-9c07da708a90"/>
  </ds:schemaRefs>
</ds:datastoreItem>
</file>

<file path=customXml/itemProps2.xml><?xml version="1.0" encoding="utf-8"?>
<ds:datastoreItem xmlns:ds="http://schemas.openxmlformats.org/officeDocument/2006/customXml" ds:itemID="{98931A4C-FBF5-491B-B9BA-811F134751F6}">
  <ds:schemaRefs>
    <ds:schemaRef ds:uri="http://schemas.microsoft.com/sharepoint/v3/contenttype/forms"/>
  </ds:schemaRefs>
</ds:datastoreItem>
</file>

<file path=customXml/itemProps3.xml><?xml version="1.0" encoding="utf-8"?>
<ds:datastoreItem xmlns:ds="http://schemas.openxmlformats.org/officeDocument/2006/customXml" ds:itemID="{5E9C46D1-9106-4917-9230-89E4C59B55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554ba8-ad00-4710-8db7-9c07da708a90"/>
    <ds:schemaRef ds:uri="c3750d7c-52d2-4e35-aa1c-1eee1d2cb0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1473</TotalTime>
  <Words>351</Words>
  <Application>Microsoft Office PowerPoint</Application>
  <PresentationFormat>Widescreen</PresentationFormat>
  <Paragraphs>33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Hemsley</dc:creator>
  <cp:lastModifiedBy>Freddie Conway</cp:lastModifiedBy>
  <cp:revision>2</cp:revision>
  <dcterms:created xsi:type="dcterms:W3CDTF">2022-10-19T15:29:03Z</dcterms:created>
  <dcterms:modified xsi:type="dcterms:W3CDTF">2023-10-18T16:32:31Z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0x01010092B58CB86963BF45ACB49E60A444DA84</vt:lpwstr>
  </property>
  <property fmtid="{D5CDD505-2E9C-101B-9397-08002B2CF9AE}" pid="3" name="MediaServiceImageTags">
    <vt:lpwstr/>
  </property>
</Properties>
</file>